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  <p:sldMasterId id="2147483674" r:id="rId2"/>
  </p:sldMasterIdLst>
  <p:notesMasterIdLst>
    <p:notesMasterId r:id="rId34"/>
  </p:notesMasterIdLst>
  <p:handoutMasterIdLst>
    <p:handoutMasterId r:id="rId35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83" r:id="rId14"/>
    <p:sldId id="284" r:id="rId15"/>
    <p:sldId id="285" r:id="rId16"/>
    <p:sldId id="286" r:id="rId17"/>
    <p:sldId id="287" r:id="rId18"/>
    <p:sldId id="288" r:id="rId19"/>
    <p:sldId id="282" r:id="rId20"/>
    <p:sldId id="267" r:id="rId21"/>
    <p:sldId id="273" r:id="rId22"/>
    <p:sldId id="274" r:id="rId23"/>
    <p:sldId id="275" r:id="rId24"/>
    <p:sldId id="272" r:id="rId25"/>
    <p:sldId id="276" r:id="rId26"/>
    <p:sldId id="277" r:id="rId27"/>
    <p:sldId id="278" r:id="rId28"/>
    <p:sldId id="279" r:id="rId29"/>
    <p:sldId id="280" r:id="rId30"/>
    <p:sldId id="281" r:id="rId31"/>
    <p:sldId id="269" r:id="rId32"/>
    <p:sldId id="27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ukat.ali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84545" autoAdjust="0"/>
  </p:normalViewPr>
  <p:slideViewPr>
    <p:cSldViewPr>
      <p:cViewPr>
        <p:scale>
          <a:sx n="57" d="100"/>
          <a:sy n="57" d="100"/>
        </p:scale>
        <p:origin x="169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918"/>
    </p:cViewPr>
  </p:sorterViewPr>
  <p:notesViewPr>
    <p:cSldViewPr>
      <p:cViewPr varScale="1">
        <p:scale>
          <a:sx n="53" d="100"/>
          <a:sy n="53" d="100"/>
        </p:scale>
        <p:origin x="2838" y="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33400" y="0"/>
            <a:ext cx="26670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Strategic Planning of a Business School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33400" y="8685213"/>
            <a:ext cx="3810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Professor </a:t>
            </a:r>
            <a:r>
              <a:rPr lang="en-US" dirty="0" err="1"/>
              <a:t>Dr</a:t>
            </a:r>
            <a:r>
              <a:rPr lang="en-US" dirty="0"/>
              <a:t> Syed </a:t>
            </a:r>
            <a:r>
              <a:rPr lang="en-US" dirty="0" err="1"/>
              <a:t>Zahoor</a:t>
            </a:r>
            <a:r>
              <a:rPr lang="en-US" dirty="0"/>
              <a:t> Hassan and </a:t>
            </a:r>
            <a:r>
              <a:rPr lang="en-US" dirty="0" err="1"/>
              <a:t>Dr</a:t>
            </a:r>
            <a:r>
              <a:rPr lang="en-US" dirty="0"/>
              <a:t> Shaukat Ali </a:t>
            </a:r>
            <a:r>
              <a:rPr lang="en-US" dirty="0" smtClean="0"/>
              <a:t>Brah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495800" y="8685213"/>
            <a:ext cx="1905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D9515-5359-40B0-AF04-667AFA5E50C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69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6DEE7-CD0B-42E7-883E-3D531CFC2481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4F5E7-3CDB-426F-8FD7-7D235EA407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73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4F5E7-3CDB-426F-8FD7-7D235EA4073F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140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5257800" y="1905000"/>
            <a:ext cx="38100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95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33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71494D5-17B0-47F4-9E05-E4CC42C28E3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5745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 dirty="0" err="1" smtClean="0"/>
              <a:t>Dr</a:t>
            </a:r>
            <a:r>
              <a:rPr lang="en-US" dirty="0" smtClean="0"/>
              <a:t> Syed </a:t>
            </a:r>
            <a:r>
              <a:rPr lang="en-US" dirty="0" err="1" smtClean="0"/>
              <a:t>Zahoor</a:t>
            </a:r>
            <a:r>
              <a:rPr lang="en-US" dirty="0" smtClean="0"/>
              <a:t> Hassan and </a:t>
            </a:r>
            <a:r>
              <a:rPr lang="en-US" dirty="0" err="1" smtClean="0"/>
              <a:t>Dr</a:t>
            </a:r>
            <a:r>
              <a:rPr lang="en-US" dirty="0" smtClean="0"/>
              <a:t> Shaukat Ali Brah</a:t>
            </a:r>
            <a:endParaRPr lang="en-US" dirty="0"/>
          </a:p>
        </p:txBody>
      </p:sp>
      <p:sp>
        <p:nvSpPr>
          <p:cNvPr id="10" name="Footer Placeholder 13"/>
          <p:cNvSpPr txBox="1">
            <a:spLocks/>
          </p:cNvSpPr>
          <p:nvPr userDrawn="1"/>
        </p:nvSpPr>
        <p:spPr>
          <a:xfrm>
            <a:off x="3581400" y="76200"/>
            <a:ext cx="5421083" cy="365125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marL="0" algn="r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/>
              <a:t>Strategic Planning of a Business School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CAF141-4EFC-4449-829D-B724113A3DD8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1E31D-5D05-414F-A132-0CB4947E3393}" type="datetimeFigureOut">
              <a:rPr lang="en-US" smtClean="0"/>
              <a:pPr/>
              <a:t>4/25/2017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71600" y="3432175"/>
            <a:ext cx="7123113" cy="2435225"/>
          </a:xfrm>
        </p:spPr>
        <p:txBody>
          <a:bodyPr>
            <a:normAutofit fontScale="62500" lnSpcReduction="20000"/>
          </a:bodyPr>
          <a:lstStyle/>
          <a:p>
            <a:r>
              <a:rPr lang="en-US" sz="4500" b="1" dirty="0" smtClean="0"/>
              <a:t>Syed Zahoor Hassan, PhD</a:t>
            </a:r>
            <a:br>
              <a:rPr lang="en-US" sz="4500" b="1" dirty="0" smtClean="0"/>
            </a:br>
            <a:r>
              <a:rPr lang="en-US" sz="3800" dirty="0" smtClean="0"/>
              <a:t>Professor, SDSB, LUMS</a:t>
            </a:r>
            <a:br>
              <a:rPr lang="en-US" sz="3800" dirty="0" smtClean="0"/>
            </a:br>
            <a:r>
              <a:rPr lang="en-US" sz="3800" dirty="0" smtClean="0"/>
              <a:t>Former Vice Chancellor LUMS</a:t>
            </a:r>
          </a:p>
          <a:p>
            <a:endParaRPr lang="en-US" sz="3800" dirty="0" smtClean="0"/>
          </a:p>
          <a:p>
            <a:r>
              <a:rPr lang="en-US" sz="4500" b="1" dirty="0" smtClean="0"/>
              <a:t>Shaukat Ali Brah, PhD</a:t>
            </a:r>
            <a:br>
              <a:rPr lang="en-US" sz="4500" b="1" dirty="0" smtClean="0"/>
            </a:br>
            <a:r>
              <a:rPr lang="en-US" sz="3800" dirty="0" smtClean="0"/>
              <a:t>Founding (and Former) Rector KSBL</a:t>
            </a:r>
            <a:br>
              <a:rPr lang="en-US" sz="3800" dirty="0" smtClean="0"/>
            </a:br>
            <a:r>
              <a:rPr lang="en-US" sz="3800" dirty="0" smtClean="0"/>
              <a:t>Former Professor &amp; Dean KSBL, AGU and LUMS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Metrics and Strategies of a Business </a:t>
            </a:r>
            <a:r>
              <a:rPr lang="en-US" dirty="0" smtClean="0"/>
              <a:t>School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2400" dirty="0" smtClean="0"/>
              <a:t>April 28-29, 2017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080389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Metrics and Strategies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378952" cy="4648200"/>
          </a:xfrm>
        </p:spPr>
        <p:txBody>
          <a:bodyPr>
            <a:normAutofit fontScale="85000" lnSpcReduction="10000"/>
          </a:bodyPr>
          <a:lstStyle/>
          <a:p>
            <a:r>
              <a:rPr lang="en-US" sz="3800" dirty="0" smtClean="0"/>
              <a:t>Goals</a:t>
            </a:r>
          </a:p>
          <a:p>
            <a:pPr lvl="1"/>
            <a:r>
              <a:rPr lang="en-US" sz="3300" dirty="0" smtClean="0"/>
              <a:t>Typically 5 to 8</a:t>
            </a:r>
          </a:p>
          <a:p>
            <a:r>
              <a:rPr lang="en-US" sz="3800" dirty="0" smtClean="0"/>
              <a:t>Metrics</a:t>
            </a:r>
          </a:p>
          <a:p>
            <a:pPr lvl="1"/>
            <a:r>
              <a:rPr lang="en-US" sz="3300" dirty="0" smtClean="0"/>
              <a:t>Measurable and well defined</a:t>
            </a:r>
          </a:p>
          <a:p>
            <a:pPr lvl="1"/>
            <a:r>
              <a:rPr lang="en-US" sz="3300" dirty="0"/>
              <a:t>If </a:t>
            </a:r>
            <a:r>
              <a:rPr lang="en-US" sz="3300" dirty="0" smtClean="0"/>
              <a:t>everything </a:t>
            </a:r>
            <a:r>
              <a:rPr lang="en-US" sz="3300" dirty="0"/>
              <a:t>is </a:t>
            </a:r>
            <a:r>
              <a:rPr lang="en-US" sz="3300" dirty="0" smtClean="0"/>
              <a:t>important, </a:t>
            </a:r>
            <a:r>
              <a:rPr lang="en-US" sz="3300" dirty="0"/>
              <a:t>then </a:t>
            </a:r>
            <a:r>
              <a:rPr lang="en-US" sz="3300" dirty="0" smtClean="0"/>
              <a:t>nothing </a:t>
            </a:r>
            <a:r>
              <a:rPr lang="en-US" sz="3300" dirty="0"/>
              <a:t>is </a:t>
            </a:r>
            <a:r>
              <a:rPr lang="en-US" sz="3300" dirty="0" smtClean="0"/>
              <a:t>important</a:t>
            </a:r>
          </a:p>
          <a:p>
            <a:r>
              <a:rPr lang="en-US" sz="3800" dirty="0" smtClean="0"/>
              <a:t>Strategies</a:t>
            </a:r>
          </a:p>
          <a:p>
            <a:pPr lvl="1"/>
            <a:r>
              <a:rPr lang="en-US" sz="3300" dirty="0" smtClean="0"/>
              <a:t>Clear and well communicated</a:t>
            </a:r>
          </a:p>
          <a:p>
            <a:r>
              <a:rPr lang="en-US" sz="3800" dirty="0" smtClean="0"/>
              <a:t>Leads</a:t>
            </a:r>
          </a:p>
          <a:p>
            <a:pPr lvl="1"/>
            <a:r>
              <a:rPr lang="en-US" sz="3300" dirty="0" smtClean="0"/>
              <a:t>If everyone is responsible, then no one is responsible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24600706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 smtClean="0"/>
              <a:t>Example*: UCF </a:t>
            </a:r>
            <a:br>
              <a:rPr lang="en-GB" altLang="en-US" dirty="0" smtClean="0"/>
            </a:br>
            <a:r>
              <a:rPr lang="en-GB" altLang="en-US" dirty="0" smtClean="0"/>
              <a:t>Goals, Metrics, Strategies and Leads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Goal 2: Attract and cultivate exceptional and diverse faculty, students, and staff whose collective contributions strengthen us </a:t>
            </a:r>
          </a:p>
          <a:p>
            <a:pPr lvl="1"/>
            <a:r>
              <a:rPr lang="en-US" sz="2800" dirty="0" smtClean="0"/>
              <a:t>Faculty prominence 	</a:t>
            </a:r>
          </a:p>
          <a:p>
            <a:pPr lvl="1"/>
            <a:r>
              <a:rPr lang="en-US" sz="2800" dirty="0" smtClean="0"/>
              <a:t>Faculty and staff diversity and inclusiveness </a:t>
            </a:r>
          </a:p>
          <a:p>
            <a:pPr lvl="1"/>
            <a:r>
              <a:rPr lang="en-US" sz="2800" dirty="0" smtClean="0"/>
              <a:t>Student prominence 	</a:t>
            </a:r>
          </a:p>
          <a:p>
            <a:pPr lvl="1"/>
            <a:r>
              <a:rPr lang="en-US" sz="2800" dirty="0" smtClean="0"/>
              <a:t>Student diversity and inclusiveness 	</a:t>
            </a:r>
          </a:p>
          <a:p>
            <a:pPr lvl="1"/>
            <a:r>
              <a:rPr lang="en-US" sz="2800" dirty="0" smtClean="0"/>
              <a:t>Work environment </a:t>
            </a:r>
          </a:p>
          <a:p>
            <a:pPr lvl="1"/>
            <a:r>
              <a:rPr lang="en-US" sz="2800" dirty="0" smtClean="0"/>
              <a:t>External perceptions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640080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 Source: UCF Collective Impact Strategic Plan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02647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GB" alt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65048" y="3810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Faculty Prominence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00200"/>
            <a:ext cx="7925335" cy="520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3651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</a:t>
            </a:r>
            <a:endParaRPr lang="en-GB" altLang="en-US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65048" y="381000"/>
            <a:ext cx="8153400" cy="990600"/>
          </a:xfrm>
          <a:prstGeom prst="rect">
            <a:avLst/>
          </a:prstGeom>
        </p:spPr>
        <p:txBody>
          <a:bodyPr vert="horz" anchor="ctr">
            <a:normAutofit fontScale="7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Faculty and Staff Diversity and Inclusiveness</a:t>
            </a:r>
            <a:endParaRPr lang="en-GB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0640"/>
            <a:ext cx="9144000" cy="453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14218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GB" altLang="en-US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65048" y="3810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Student</a:t>
            </a:r>
            <a:r>
              <a:rPr lang="en-US" dirty="0" smtClean="0"/>
              <a:t> </a:t>
            </a:r>
            <a:r>
              <a:rPr lang="en-US" dirty="0"/>
              <a:t>Prominence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89859"/>
            <a:ext cx="9144000" cy="421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9585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GB" altLang="en-US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65048" y="3810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Student Diversity and Inclusiveness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4" y="1709361"/>
            <a:ext cx="9097156" cy="492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1583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GB" altLang="en-US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65048" y="3810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Work Environment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187632"/>
            <a:ext cx="9144000" cy="3387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07744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GB" altLang="en-US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765048" y="3810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External Perceptions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816383"/>
            <a:ext cx="9143999" cy="440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2958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 smtClean="0"/>
              <a:t>Example*: UCF </a:t>
            </a:r>
            <a:br>
              <a:rPr lang="en-GB" altLang="en-US" dirty="0" smtClean="0"/>
            </a:br>
            <a:r>
              <a:rPr lang="en-GB" altLang="en-US" dirty="0" smtClean="0"/>
              <a:t>Goals, Metrics, Strategies and Leads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Goal 4: Create partnerships at every level that amplify our academic, economic and cultural impact and reputation </a:t>
            </a:r>
          </a:p>
          <a:p>
            <a:pPr lvl="1"/>
            <a:r>
              <a:rPr lang="en-US" sz="2800" dirty="0" smtClean="0"/>
              <a:t>Research collaborations </a:t>
            </a:r>
          </a:p>
          <a:p>
            <a:pPr lvl="1"/>
            <a:r>
              <a:rPr lang="en-US" sz="2800" dirty="0" smtClean="0"/>
              <a:t>Intellectual anchor for industry clusters </a:t>
            </a:r>
          </a:p>
          <a:p>
            <a:pPr lvl="1"/>
            <a:r>
              <a:rPr lang="en-US" sz="2800" dirty="0" smtClean="0"/>
              <a:t>National and global impact </a:t>
            </a:r>
          </a:p>
          <a:p>
            <a:pPr lvl="1"/>
            <a:r>
              <a:rPr lang="en-US" sz="2800" dirty="0" smtClean="0"/>
              <a:t>Arts and culture impact 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640080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 Source: UCF Collective Impact Strategic Plan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32879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Research Collaborations </a:t>
            </a:r>
            <a:endParaRPr lang="en-GB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10836"/>
            <a:ext cx="9144000" cy="346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4249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2286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“An idea not coupled with action will never get any bigger than the brain cell it occupied” </a:t>
            </a:r>
          </a:p>
          <a:p>
            <a:pPr algn="r"/>
            <a:r>
              <a:rPr lang="en-US" sz="3600" dirty="0" smtClean="0"/>
              <a:t>– Arnold </a:t>
            </a:r>
            <a:r>
              <a:rPr lang="en-US" sz="3600" dirty="0" err="1" smtClean="0"/>
              <a:t>Glasow</a:t>
            </a:r>
            <a:endParaRPr lang="en-US" sz="3600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Metrics of a Business School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10607884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Intellectual Anchor for Industry Clusters</a:t>
            </a:r>
            <a:endParaRPr lang="en-GB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9234"/>
            <a:ext cx="9144000" cy="3324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5148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National and Global Impact</a:t>
            </a:r>
            <a:endParaRPr lang="en-GB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93" y="2009742"/>
            <a:ext cx="9150994" cy="385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42350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Arts and Culture Impact</a:t>
            </a:r>
            <a:endParaRPr lang="en-GB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3" y="2098687"/>
            <a:ext cx="9110067" cy="361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6308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dirty="0" smtClean="0"/>
              <a:t>Example*: UCF </a:t>
            </a:r>
            <a:br>
              <a:rPr lang="en-GB" altLang="en-US" dirty="0" smtClean="0"/>
            </a:br>
            <a:r>
              <a:rPr lang="en-GB" altLang="en-US" dirty="0" smtClean="0"/>
              <a:t>Goals, Metrics, Strategies and Leads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/>
              <a:t>Goal 5: Innovate academic, operational, and financial models to transform higher education</a:t>
            </a:r>
          </a:p>
          <a:p>
            <a:pPr lvl="1"/>
            <a:r>
              <a:rPr lang="en-US" sz="2800" dirty="0" smtClean="0"/>
              <a:t>New standard leadership </a:t>
            </a:r>
          </a:p>
          <a:p>
            <a:pPr lvl="1"/>
            <a:r>
              <a:rPr lang="en-US" sz="2800" dirty="0" smtClean="0"/>
              <a:t>Funding diversification 	</a:t>
            </a:r>
          </a:p>
          <a:p>
            <a:pPr lvl="1"/>
            <a:r>
              <a:rPr lang="en-US" sz="2800" dirty="0" smtClean="0"/>
              <a:t>Cost management 	</a:t>
            </a:r>
          </a:p>
          <a:p>
            <a:pPr lvl="1"/>
            <a:r>
              <a:rPr lang="en-US" sz="2800" dirty="0" smtClean="0"/>
              <a:t>Technology innovation 	</a:t>
            </a:r>
          </a:p>
          <a:p>
            <a:pPr lvl="1"/>
            <a:r>
              <a:rPr lang="en-US" sz="2800" dirty="0" smtClean="0"/>
              <a:t>Facilities 	</a:t>
            </a:r>
          </a:p>
          <a:p>
            <a:pPr lvl="1"/>
            <a:r>
              <a:rPr lang="en-US" sz="2800" dirty="0" smtClean="0"/>
              <a:t>Health and sustainability</a:t>
            </a:r>
          </a:p>
          <a:p>
            <a:pPr lvl="1"/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685800" y="640080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 Source: UCF Collective Impact Strategic Plan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6272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Standard Leadership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8960"/>
            <a:ext cx="9144000" cy="346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02178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Funding Diversification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84351"/>
            <a:ext cx="9144000" cy="503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0008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Management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768361"/>
            <a:ext cx="9144000" cy="463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31229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Technology Innovation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2554"/>
            <a:ext cx="9111581" cy="363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92759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Facilities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19" y="2137359"/>
            <a:ext cx="9111581" cy="354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19842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Health and </a:t>
            </a:r>
            <a:r>
              <a:rPr lang="en-US" dirty="0" smtClean="0"/>
              <a:t>Sustainability</a:t>
            </a:r>
            <a:endParaRPr lang="en-GB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141227"/>
            <a:ext cx="9144000" cy="370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03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Outline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Impact Assessment Framework*</a:t>
            </a:r>
          </a:p>
          <a:p>
            <a:pPr lvl="1"/>
            <a:r>
              <a:rPr lang="en-US" dirty="0" smtClean="0"/>
              <a:t>Financial</a:t>
            </a:r>
          </a:p>
          <a:p>
            <a:pPr lvl="1"/>
            <a:r>
              <a:rPr lang="en-US" dirty="0" smtClean="0"/>
              <a:t>Educational</a:t>
            </a:r>
          </a:p>
          <a:p>
            <a:pPr lvl="1"/>
            <a:r>
              <a:rPr lang="en-US" dirty="0" smtClean="0"/>
              <a:t>Business development</a:t>
            </a:r>
          </a:p>
          <a:p>
            <a:pPr lvl="1"/>
            <a:r>
              <a:rPr lang="en-US" dirty="0" smtClean="0"/>
              <a:t>Intellectual</a:t>
            </a:r>
          </a:p>
          <a:p>
            <a:pPr lvl="1"/>
            <a:r>
              <a:rPr lang="en-US" dirty="0" smtClean="0"/>
              <a:t>Regional ecosystem and societal</a:t>
            </a:r>
          </a:p>
          <a:p>
            <a:pPr lvl="1"/>
            <a:r>
              <a:rPr lang="en-US" dirty="0" smtClean="0"/>
              <a:t>Regional image</a:t>
            </a:r>
          </a:p>
          <a:p>
            <a:r>
              <a:rPr lang="en-US" sz="3200" dirty="0" smtClean="0"/>
              <a:t>Metrics and Strategies</a:t>
            </a:r>
          </a:p>
          <a:p>
            <a:r>
              <a:rPr lang="en-US" sz="3200" dirty="0" smtClean="0"/>
              <a:t>Monitoring and Control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9600" y="6324600"/>
            <a:ext cx="8293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 Source: </a:t>
            </a:r>
            <a:r>
              <a:rPr lang="en-US" dirty="0"/>
              <a:t>bsis@efmdglobal.org - efmdglobal.org/</a:t>
            </a:r>
            <a:r>
              <a:rPr lang="en-US" dirty="0" err="1"/>
              <a:t>bsis</a:t>
            </a:r>
            <a:r>
              <a:rPr lang="en-US" dirty="0"/>
              <a:t> - fnege.org/</a:t>
            </a:r>
            <a:r>
              <a:rPr lang="en-US" dirty="0" err="1"/>
              <a:t>nos-programmes</a:t>
            </a:r>
            <a:r>
              <a:rPr lang="en-US" dirty="0"/>
              <a:t>/</a:t>
            </a:r>
            <a:r>
              <a:rPr lang="en-US" dirty="0" err="1"/>
              <a:t>bsis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50751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Implementation and Measurement</a:t>
            </a:r>
            <a:endParaRPr 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Transparency</a:t>
            </a:r>
          </a:p>
          <a:p>
            <a:pPr lvl="1"/>
            <a:r>
              <a:rPr lang="en-US" dirty="0" smtClean="0"/>
              <a:t>Inclusiveness of different voices and stakeholders</a:t>
            </a:r>
          </a:p>
          <a:p>
            <a:pPr lvl="1"/>
            <a:r>
              <a:rPr lang="en-US" dirty="0" smtClean="0"/>
              <a:t>Communicating periodic progress and hurdles</a:t>
            </a:r>
          </a:p>
          <a:p>
            <a:r>
              <a:rPr lang="en-US" sz="3200" dirty="0" smtClean="0"/>
              <a:t>Accountability</a:t>
            </a:r>
          </a:p>
          <a:p>
            <a:pPr lvl="1"/>
            <a:r>
              <a:rPr lang="en-US" dirty="0" smtClean="0"/>
              <a:t>Clear identification of leads</a:t>
            </a:r>
          </a:p>
          <a:p>
            <a:pPr lvl="1"/>
            <a:r>
              <a:rPr lang="en-US" dirty="0" smtClean="0"/>
              <a:t>Quantifiable measures</a:t>
            </a:r>
          </a:p>
          <a:p>
            <a:r>
              <a:rPr lang="en-US" sz="3200" dirty="0" smtClean="0"/>
              <a:t>Evolution</a:t>
            </a:r>
          </a:p>
          <a:p>
            <a:pPr lvl="1"/>
            <a:r>
              <a:rPr lang="en-US" dirty="0" smtClean="0"/>
              <a:t>Living document able </a:t>
            </a:r>
            <a:r>
              <a:rPr lang="en-US" dirty="0"/>
              <a:t>to adapt to changes in the economic, social, </a:t>
            </a:r>
            <a:r>
              <a:rPr lang="en-US" dirty="0" smtClean="0"/>
              <a:t>political, technical and managerial </a:t>
            </a:r>
            <a:r>
              <a:rPr lang="en-US" dirty="0"/>
              <a:t>environment </a:t>
            </a:r>
            <a:endParaRPr lang="en-US" dirty="0" smtClean="0"/>
          </a:p>
          <a:p>
            <a:r>
              <a:rPr lang="en-US" sz="3200" dirty="0" smtClean="0"/>
              <a:t>Connectivity</a:t>
            </a:r>
          </a:p>
        </p:txBody>
      </p:sp>
    </p:spTree>
    <p:extLst>
      <p:ext uri="{BB962C8B-B14F-4D97-AF65-F5344CB8AC3E}">
        <p14:creationId xmlns:p14="http://schemas.microsoft.com/office/powerpoint/2010/main" val="31003856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/>
              <a:t>Concluding Thought</a:t>
            </a:r>
            <a:r>
              <a:rPr lang="en-GB" altLang="en-US" dirty="0" smtClean="0"/>
              <a:t> </a:t>
            </a:r>
            <a:endParaRPr lang="en-GB" alt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2895600"/>
          </a:xfrm>
        </p:spPr>
        <p:txBody>
          <a:bodyPr>
            <a:normAutofit/>
          </a:bodyPr>
          <a:lstStyle/>
          <a:p>
            <a:r>
              <a:rPr lang="en-US" sz="3600" dirty="0"/>
              <a:t>“There is nothing so useless as doing efficiently that which should not be done at </a:t>
            </a:r>
            <a:r>
              <a:rPr lang="en-US" sz="3600" dirty="0" smtClean="0"/>
              <a:t>all” </a:t>
            </a:r>
          </a:p>
          <a:p>
            <a:pPr algn="r"/>
            <a:r>
              <a:rPr lang="en-US" sz="3600" dirty="0" smtClean="0"/>
              <a:t>– </a:t>
            </a:r>
            <a:r>
              <a:rPr lang="en-US" sz="3600" dirty="0"/>
              <a:t>Peter F. Drucker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7115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Financial Impact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Budget (direct impact) </a:t>
            </a:r>
          </a:p>
          <a:p>
            <a:pPr lvl="1"/>
            <a:r>
              <a:rPr lang="en-US" sz="2800" dirty="0" smtClean="0"/>
              <a:t>Total budget of the School for the year</a:t>
            </a:r>
          </a:p>
          <a:p>
            <a:pPr lvl="1"/>
            <a:r>
              <a:rPr lang="en-US" sz="2800" dirty="0" smtClean="0"/>
              <a:t>Percentage of the total budget spent in the impact zone (student association, alumni, special projects)</a:t>
            </a:r>
          </a:p>
          <a:p>
            <a:pPr lvl="1"/>
            <a:r>
              <a:rPr lang="en-US" sz="2800" dirty="0" smtClean="0"/>
              <a:t>The School’s Foundation budget for the year (fund-raising, investment)</a:t>
            </a:r>
          </a:p>
          <a:p>
            <a:r>
              <a:rPr lang="en-US" sz="3200" dirty="0" smtClean="0"/>
              <a:t>Expenditure (indirect impact)</a:t>
            </a:r>
          </a:p>
          <a:p>
            <a:pPr lvl="1"/>
            <a:r>
              <a:rPr lang="en-US" sz="2800" dirty="0" smtClean="0"/>
              <a:t>Percentage of the expenditure spent in the impact zone</a:t>
            </a:r>
          </a:p>
        </p:txBody>
      </p:sp>
    </p:spTree>
    <p:extLst>
      <p:ext uri="{BB962C8B-B14F-4D97-AF65-F5344CB8AC3E}">
        <p14:creationId xmlns:p14="http://schemas.microsoft.com/office/powerpoint/2010/main" val="20400557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Educational Impact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Student flows</a:t>
            </a:r>
          </a:p>
          <a:p>
            <a:pPr lvl="1"/>
            <a:r>
              <a:rPr lang="en-US" sz="2800" dirty="0" smtClean="0"/>
              <a:t>Enrollments, graduation rate, quality, diversity, exchange programs</a:t>
            </a:r>
          </a:p>
          <a:p>
            <a:r>
              <a:rPr lang="en-US" sz="3200" dirty="0" smtClean="0"/>
              <a:t>Entry into the job market</a:t>
            </a:r>
          </a:p>
          <a:p>
            <a:r>
              <a:rPr lang="en-US" sz="3200" dirty="0" smtClean="0"/>
              <a:t>Executive education</a:t>
            </a:r>
          </a:p>
          <a:p>
            <a:r>
              <a:rPr lang="en-US" sz="3200" dirty="0" smtClean="0"/>
              <a:t>Part-time degree and certificate programs</a:t>
            </a:r>
          </a:p>
          <a:p>
            <a:r>
              <a:rPr lang="en-US" sz="3200" dirty="0" smtClean="0"/>
              <a:t>Alumni</a:t>
            </a:r>
          </a:p>
        </p:txBody>
      </p:sp>
    </p:spTree>
    <p:extLst>
      <p:ext uri="{BB962C8B-B14F-4D97-AF65-F5344CB8AC3E}">
        <p14:creationId xmlns:p14="http://schemas.microsoft.com/office/powerpoint/2010/main" val="206082942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Business Development Impact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Autofit/>
          </a:bodyPr>
          <a:lstStyle/>
          <a:p>
            <a:r>
              <a:rPr lang="en-US" sz="3200" dirty="0" smtClean="0"/>
              <a:t>Resources of interns, employees, training, consulting, research and projects for industry</a:t>
            </a:r>
          </a:p>
          <a:p>
            <a:r>
              <a:rPr lang="en-US" sz="3200" dirty="0" smtClean="0"/>
              <a:t>New business creation</a:t>
            </a:r>
          </a:p>
          <a:p>
            <a:pPr lvl="1"/>
            <a:r>
              <a:rPr lang="en-US" sz="2800" dirty="0" smtClean="0"/>
              <a:t>Entrepreneurial projects</a:t>
            </a:r>
          </a:p>
          <a:p>
            <a:pPr lvl="1"/>
            <a:r>
              <a:rPr lang="en-US" sz="2800" dirty="0" smtClean="0"/>
              <a:t>Startup in the impact zone by incubator centers, students and faculty</a:t>
            </a:r>
          </a:p>
          <a:p>
            <a:pPr lvl="1"/>
            <a:r>
              <a:rPr lang="en-US" sz="2800" dirty="0" smtClean="0"/>
              <a:t>Number of jobs created by startups</a:t>
            </a:r>
          </a:p>
          <a:p>
            <a:pPr lvl="1"/>
            <a:r>
              <a:rPr lang="en-US" sz="2800" dirty="0" smtClean="0"/>
              <a:t>Number of business takeover by students, faculty or alumni in the impact zone</a:t>
            </a:r>
          </a:p>
          <a:p>
            <a:pPr lvl="1"/>
            <a:r>
              <a:rPr lang="en-US" sz="2800" dirty="0" smtClean="0"/>
              <a:t>Number of jobs saved by business takeovers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2023287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smtClean="0"/>
              <a:t>Intellectual Impact (Last</a:t>
            </a:r>
            <a:r>
              <a:rPr lang="en-US" smtClean="0"/>
              <a:t> Three Years)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National </a:t>
            </a:r>
            <a:r>
              <a:rPr lang="en-US" dirty="0" smtClean="0"/>
              <a:t>and </a:t>
            </a:r>
            <a:r>
              <a:rPr lang="en-US" dirty="0" smtClean="0"/>
              <a:t>international impact of the business school intellectual output</a:t>
            </a:r>
          </a:p>
          <a:p>
            <a:pPr lvl="1"/>
            <a:r>
              <a:rPr lang="en-US" dirty="0" smtClean="0"/>
              <a:t>Quality and quantity of research output</a:t>
            </a:r>
          </a:p>
          <a:p>
            <a:pPr lvl="1"/>
            <a:r>
              <a:rPr lang="en-US" dirty="0" smtClean="0"/>
              <a:t>Presentation of research work</a:t>
            </a:r>
          </a:p>
          <a:p>
            <a:pPr lvl="1"/>
            <a:r>
              <a:rPr lang="en-US" dirty="0" smtClean="0"/>
              <a:t>Leadership role in academic scholarship</a:t>
            </a:r>
          </a:p>
          <a:p>
            <a:pPr lvl="1"/>
            <a:r>
              <a:rPr lang="en-US" dirty="0" smtClean="0"/>
              <a:t>Number of graduated research scholars</a:t>
            </a:r>
          </a:p>
          <a:p>
            <a:r>
              <a:rPr lang="en-US" dirty="0" smtClean="0"/>
              <a:t>Impact of publications/communications on the regional community </a:t>
            </a:r>
          </a:p>
          <a:p>
            <a:r>
              <a:rPr lang="en-US" dirty="0" smtClean="0"/>
              <a:t>Chairs and research partnerships</a:t>
            </a:r>
          </a:p>
          <a:p>
            <a:r>
              <a:rPr lang="en-US" dirty="0" smtClean="0"/>
              <a:t>Public lectures and seminars</a:t>
            </a:r>
          </a:p>
        </p:txBody>
      </p:sp>
    </p:spTree>
    <p:extLst>
      <p:ext uri="{BB962C8B-B14F-4D97-AF65-F5344CB8AC3E}">
        <p14:creationId xmlns:p14="http://schemas.microsoft.com/office/powerpoint/2010/main" val="217847535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smtClean="0"/>
              <a:t>Regional Ecosystem &amp; Societal Impact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School participation in regional academic and professional networks</a:t>
            </a:r>
          </a:p>
          <a:p>
            <a:r>
              <a:rPr lang="en-US" sz="3200" dirty="0" smtClean="0"/>
              <a:t>Opportunities for visiting faculty positions</a:t>
            </a:r>
            <a:endParaRPr lang="en-US" sz="3200" dirty="0" smtClean="0"/>
          </a:p>
          <a:p>
            <a:r>
              <a:rPr lang="en-US" sz="3200" dirty="0" smtClean="0"/>
              <a:t>Faculty participation in professional or civic functions within the Region</a:t>
            </a:r>
          </a:p>
          <a:p>
            <a:r>
              <a:rPr lang="en-US" sz="3200" dirty="0" smtClean="0"/>
              <a:t>Societal impact</a:t>
            </a:r>
            <a:endParaRPr lang="en-US" sz="3200" dirty="0" smtClean="0"/>
          </a:p>
          <a:p>
            <a:pPr lvl="1"/>
            <a:r>
              <a:rPr lang="en-US" sz="2800" dirty="0" smtClean="0"/>
              <a:t>Corporate social responsibility</a:t>
            </a:r>
          </a:p>
          <a:p>
            <a:pPr lvl="1"/>
            <a:r>
              <a:rPr lang="en-US" sz="2800" dirty="0" smtClean="0"/>
              <a:t>Coverage in curriculum</a:t>
            </a:r>
          </a:p>
          <a:p>
            <a:pPr lvl="1"/>
            <a:r>
              <a:rPr lang="en-US" sz="2800" dirty="0" smtClean="0"/>
              <a:t>Student and faculty participation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0152988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Regional Image Impact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Attractiveness for the business enterprise</a:t>
            </a:r>
            <a:endParaRPr lang="en-US" sz="3200" dirty="0" smtClean="0"/>
          </a:p>
          <a:p>
            <a:r>
              <a:rPr lang="en-US" sz="3200" dirty="0" smtClean="0"/>
              <a:t>Regional image of the school</a:t>
            </a:r>
          </a:p>
          <a:p>
            <a:r>
              <a:rPr lang="en-US" sz="3200" dirty="0" smtClean="0"/>
              <a:t>National and international image</a:t>
            </a:r>
          </a:p>
          <a:p>
            <a:r>
              <a:rPr lang="en-US" sz="3200" dirty="0" smtClean="0"/>
              <a:t>Contribution of the school to the image in the region</a:t>
            </a:r>
          </a:p>
          <a:p>
            <a:r>
              <a:rPr lang="en-US" sz="3200" dirty="0"/>
              <a:t>Reputation of the </a:t>
            </a:r>
            <a:r>
              <a:rPr lang="en-US" sz="3200" dirty="0" smtClean="0"/>
              <a:t>school </a:t>
            </a:r>
            <a:r>
              <a:rPr lang="en-US" sz="3200" dirty="0"/>
              <a:t>in </a:t>
            </a:r>
            <a:r>
              <a:rPr lang="en-US" sz="3200" dirty="0" smtClean="0"/>
              <a:t>national </a:t>
            </a:r>
            <a:r>
              <a:rPr lang="en-US" sz="3200" dirty="0"/>
              <a:t>and </a:t>
            </a:r>
            <a:r>
              <a:rPr lang="en-US" sz="3200" dirty="0" smtClean="0"/>
              <a:t>international rankings and accreditations</a:t>
            </a: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309023385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5310</TotalTime>
  <Words>619</Words>
  <Application>Microsoft Office PowerPoint</Application>
  <PresentationFormat>On-screen Show (4:3)</PresentationFormat>
  <Paragraphs>135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Tw Cen MT</vt:lpstr>
      <vt:lpstr>Wingdings</vt:lpstr>
      <vt:lpstr>Wingdings 2</vt:lpstr>
      <vt:lpstr>Median</vt:lpstr>
      <vt:lpstr>Custom Design</vt:lpstr>
      <vt:lpstr>Metrics and Strategies of a Business School</vt:lpstr>
      <vt:lpstr>Metrics of a Business School</vt:lpstr>
      <vt:lpstr>Outline </vt:lpstr>
      <vt:lpstr>Financial Impact</vt:lpstr>
      <vt:lpstr>Educational Impact</vt:lpstr>
      <vt:lpstr>Business Development Impact </vt:lpstr>
      <vt:lpstr>Intellectual Impact (Last Three Years)</vt:lpstr>
      <vt:lpstr>Regional Ecosystem &amp; Societal Impact </vt:lpstr>
      <vt:lpstr>Regional Image Impact </vt:lpstr>
      <vt:lpstr>Metrics and Strategies </vt:lpstr>
      <vt:lpstr>Example*: UCF  Goals, Metrics, Strategies and Leads</vt:lpstr>
      <vt:lpstr> </vt:lpstr>
      <vt:lpstr> </vt:lpstr>
      <vt:lpstr> </vt:lpstr>
      <vt:lpstr> </vt:lpstr>
      <vt:lpstr> </vt:lpstr>
      <vt:lpstr> </vt:lpstr>
      <vt:lpstr>Example*: UCF  Goals, Metrics, Strategies and Leads</vt:lpstr>
      <vt:lpstr>Research Collaborations </vt:lpstr>
      <vt:lpstr>Intellectual Anchor for Industry Clusters</vt:lpstr>
      <vt:lpstr>National and Global Impact</vt:lpstr>
      <vt:lpstr>Arts and Culture Impact</vt:lpstr>
      <vt:lpstr>Example*: UCF  Goals, Metrics, Strategies and Leads</vt:lpstr>
      <vt:lpstr>New Standard Leadership</vt:lpstr>
      <vt:lpstr>Funding Diversification</vt:lpstr>
      <vt:lpstr>Cost Management</vt:lpstr>
      <vt:lpstr>Technology Innovation</vt:lpstr>
      <vt:lpstr>Facilities</vt:lpstr>
      <vt:lpstr>Health and Sustainability</vt:lpstr>
      <vt:lpstr>Implementation and Measurement</vt:lpstr>
      <vt:lpstr>Concluding Thought </vt:lpstr>
    </vt:vector>
  </TitlesOfParts>
  <Manager>Shaukat Brah</Manager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Shaukat Brah</dc:creator>
  <cp:lastModifiedBy>Shaukat Brah</cp:lastModifiedBy>
  <cp:revision>369</cp:revision>
  <cp:lastPrinted>2016-09-14T13:53:40Z</cp:lastPrinted>
  <dcterms:created xsi:type="dcterms:W3CDTF">2010-08-15T06:26:49Z</dcterms:created>
  <dcterms:modified xsi:type="dcterms:W3CDTF">2017-04-26T06:57:20Z</dcterms:modified>
</cp:coreProperties>
</file>